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ms-office.activeX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activeX/activeX1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embeddings/oleObject1.bin" ContentType="application/vnd.openxmlformats-officedocument.oleObjec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73" r:id="rId2"/>
    <p:sldId id="274" r:id="rId3"/>
    <p:sldId id="257" r:id="rId4"/>
    <p:sldId id="258" r:id="rId5"/>
    <p:sldId id="259" r:id="rId6"/>
    <p:sldId id="260" r:id="rId7"/>
    <p:sldId id="261" r:id="rId8"/>
    <p:sldId id="264" r:id="rId9"/>
    <p:sldId id="271" r:id="rId10"/>
    <p:sldId id="265" r:id="rId11"/>
    <p:sldId id="269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99FF33"/>
    <a:srgbClr val="0000FF"/>
    <a:srgbClr val="66FFFF"/>
    <a:srgbClr val="3333CC"/>
    <a:srgbClr val="FF0066"/>
    <a:srgbClr val="3333FF"/>
    <a:srgbClr val="CC33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10FD7FEE-875F-11D6-83D2-525400E80BD5}" ax:persistence="persistStorage" r:id="rId1"/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91F3FE-A283-4D34-A99E-E03E89F8DA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2F62BC-4E38-4F11-97D9-FC5220706B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E0A0B-654B-4E82-B14A-0374BF652D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8DBED-4654-4B4F-BF53-F8597F19F0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532B6-8867-4D70-8015-160D09A74C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41F60-85AB-4FD7-81B4-0CDDC7A458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6C28A-EB2E-46E9-BB73-38488FB24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61E56-D2FF-4A8F-99B5-D94B3FA2D9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A783D-18DB-470F-A924-E1F5395B6A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AAB1BE-4FE8-4015-8C76-D059DE288A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36587-BABF-4377-B70C-CE28254DDC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9ED87-2A54-42DD-91AC-EA8B30141E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DFCBE8F-8720-478D-B5F1-07E2A83062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audio" Target="emyeutruong42.MP3" TargetMode="Externa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gif"/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23.gif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2.gif"/><Relationship Id="rId11" Type="http://schemas.openxmlformats.org/officeDocument/2006/relationships/image" Target="../media/image26.gif"/><Relationship Id="rId5" Type="http://schemas.openxmlformats.org/officeDocument/2006/relationships/image" Target="../media/image21.gif"/><Relationship Id="rId10" Type="http://schemas.openxmlformats.org/officeDocument/2006/relationships/image" Target="../media/image25.gif"/><Relationship Id="rId4" Type="http://schemas.openxmlformats.org/officeDocument/2006/relationships/audio" Target="../media/audio3.wav"/><Relationship Id="rId9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hyperlink" Target="http://www.google.com.vn/imgres?imgurl=http://www.ecvn.com/ROOT/offerUpload/36fffdfffd62fffd6dfffdfffdfffdfffdfffdfffdfffdfffdfffd43.jpg&amp;imgrefurl=http://www.ecvn.com/viewDetailOffer/offerId/lang/20849/1&amp;usg=__8mIUk76ommrtbAWXnrxa1kcNeKk=&amp;h=480&amp;w=640&amp;sz=72&amp;hl=vi&amp;start=5&amp;zoom=1&amp;tbnid=cm6MEgqk_fYILM:&amp;tbnh=103&amp;tbnw=137&amp;ei=kdh1TtuFMrCZiAef5fTHDQ&amp;prev=/search%3Fq%3Dm%25C3%25A1y%2Bx%25C3%25BAc%2B%25C4%2591%25E1%25BA%25A5t%26hl%3Dvi%26sa%3DN%26tbm%3Disch%26prmd%3Divns&amp;itbs=1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5" Type="http://schemas.openxmlformats.org/officeDocument/2006/relationships/image" Target="../media/image1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5" Type="http://schemas.openxmlformats.org/officeDocument/2006/relationships/image" Target="../media/image1.png"/><Relationship Id="rId4" Type="http://schemas.openxmlformats.org/officeDocument/2006/relationships/image" Target="../media/image1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emyeutruong42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077200" y="5791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emyeutruong42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077200" y="5867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 descr="0 (14)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WordArt 6"/>
          <p:cNvSpPr>
            <a:spLocks noChangeArrowheads="1" noChangeShapeType="1" noTextEdit="1"/>
          </p:cNvSpPr>
          <p:nvPr/>
        </p:nvSpPr>
        <p:spPr bwMode="auto">
          <a:xfrm rot="423256">
            <a:off x="1905000" y="3429000"/>
            <a:ext cx="4727575" cy="172402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90287"/>
              </a:avLst>
            </a:prstTxWarp>
            <a:scene3d>
              <a:camera prst="legacyPerspectiveFront">
                <a:rot lat="2051999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4920000" scaled="1"/>
                </a:gradFill>
                <a:latin typeface="Arial"/>
                <a:cs typeface="Arial"/>
              </a:rPr>
              <a:t>MÔN TẬP ĐỌC 5</a:t>
            </a:r>
          </a:p>
        </p:txBody>
      </p:sp>
      <p:pic>
        <p:nvPicPr>
          <p:cNvPr id="3078" name="Picture 7" descr="0 (32)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050" y="5105400"/>
            <a:ext cx="203835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8" descr="0 (32)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05650" y="5105400"/>
            <a:ext cx="203835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25400" y="25400"/>
            <a:ext cx="9144000" cy="6858000"/>
          </a:xfrm>
          <a:prstGeom prst="rect">
            <a:avLst/>
          </a:prstGeom>
          <a:noFill/>
          <a:ln w="76200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60" name="emyeutruong42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3681" fill="hold"/>
                                        <p:tgtEl>
                                          <p:spTgt spid="206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0" presetClass="entr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" dur="5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1"/>
                </p:tgtEl>
              </p:cMediaNode>
            </p:audio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0"/>
                </p:tgtEl>
              </p:cMediaNode>
            </p:audio>
            <p:audio>
              <p:cMediaNode showWhenStopped="0"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60"/>
                </p:tgtEl>
              </p:cMediaNode>
            </p:audio>
          </p:childTnLst>
        </p:cTn>
      </p:par>
    </p:tnLst>
    <p:bldLst>
      <p:bldP spid="205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50000">
              <a:srgbClr val="00CC99"/>
            </a:gs>
            <a:gs pos="100000">
              <a:schemeClr val="accent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Flwr9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642100"/>
            <a:ext cx="91440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 descr="Flwr9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91600" y="60325"/>
            <a:ext cx="274638" cy="670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4" descr="Flwr9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39700"/>
            <a:ext cx="91440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5" descr="Flwr9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76200" y="60325"/>
            <a:ext cx="274638" cy="670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52400" y="138113"/>
            <a:ext cx="8839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u="sng"/>
              <a:t>Môn: Tập đọc</a:t>
            </a:r>
          </a:p>
        </p:txBody>
      </p:sp>
      <p:sp>
        <p:nvSpPr>
          <p:cNvPr id="11271" name="WordArt 7" descr="Woven mat"/>
          <p:cNvSpPr>
            <a:spLocks noChangeArrowheads="1" noChangeShapeType="1" noTextEdit="1"/>
          </p:cNvSpPr>
          <p:nvPr/>
        </p:nvSpPr>
        <p:spPr bwMode="auto">
          <a:xfrm>
            <a:off x="2819400" y="2286000"/>
            <a:ext cx="22860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1">
                  <a:blip r:embed="rId4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Thi đọc</a:t>
            </a:r>
            <a:endParaRPr 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blipFill dpi="0" rotWithShape="1">
                <a:blip r:embed="rId4"/>
                <a:srcRect/>
                <a:tile tx="0" ty="0" sx="100000" sy="100000" flip="none" algn="tl"/>
              </a:blipFill>
              <a:latin typeface="Arial"/>
              <a:cs typeface="Arial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838200" y="16764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Luyện đọc diễn cảm: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2209800" y="1066800"/>
            <a:ext cx="449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Một chuyên gia máy xúc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066800" y="11176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u="sng"/>
              <a:t>Bài dạy</a:t>
            </a:r>
            <a:r>
              <a:rPr lang="en-US"/>
              <a:t>: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1127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0" animBg="1"/>
      <p:bldP spid="1127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99FF"/>
            </a:gs>
            <a:gs pos="50000">
              <a:srgbClr val="99FF66"/>
            </a:gs>
            <a:gs pos="100000">
              <a:srgbClr val="339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2" descr="003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4821238"/>
            <a:ext cx="1047750" cy="203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 descr="tho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734300" y="4953000"/>
            <a:ext cx="152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4" descr="Angel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-266700" y="4267200"/>
            <a:ext cx="16002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5" descr="Applaud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467600" y="457200"/>
            <a:ext cx="205740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0" y="0"/>
          <a:ext cx="1276350" cy="1444625"/>
        </p:xfrm>
        <a:graphic>
          <a:graphicData uri="http://schemas.openxmlformats.org/presentationml/2006/ole">
            <p:oleObj spid="_x0000_s1026" r:id="rId9" imgW="1132142" imgH="1132142" progId="">
              <p:embed/>
            </p:oleObj>
          </a:graphicData>
        </a:graphic>
      </p:graphicFrame>
      <p:pic>
        <p:nvPicPr>
          <p:cNvPr id="1033" name="Picture 7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-400050"/>
            <a:ext cx="9140825" cy="800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2296" name="Picture 8" descr="Cartoon_Mouse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04800" y="457200"/>
            <a:ext cx="136525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9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71450" y="6078538"/>
            <a:ext cx="8912225" cy="779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36" name="Rectangle 1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controls>
      <p:control spid="1027" r:id="rId2" imgW="9142857" imgH="1980952"/>
    </p:controls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52400" y="2454275"/>
            <a:ext cx="8763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/>
              <a:t>           Bài văn nêu lên tình cảm gì của chuyên gia nước bạn và công nhân Việt Nam.</a:t>
            </a:r>
          </a:p>
        </p:txBody>
      </p:sp>
      <p:pic>
        <p:nvPicPr>
          <p:cNvPr id="13315" name="Picture 3" descr="Emb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2700"/>
            <a:ext cx="9144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4" descr="Emb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91600" y="76200"/>
            <a:ext cx="171450" cy="675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" descr="Emb0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9050" y="26988"/>
            <a:ext cx="171450" cy="675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6" descr="Emb0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705600"/>
            <a:ext cx="9144000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990600" y="2049463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3333CC"/>
                </a:solidFill>
              </a:rPr>
              <a:t>+ Củng cố: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52400" y="138113"/>
            <a:ext cx="8839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u="sng"/>
              <a:t>Môn: Tập đọc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2209800" y="1066800"/>
            <a:ext cx="449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Một chuyên gia máy xúc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1066800" y="11176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u="sng"/>
              <a:t>Bài dạy</a:t>
            </a:r>
            <a:r>
              <a:rPr lang="en-US"/>
              <a:t>: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812800" y="1828800"/>
            <a:ext cx="174783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3333CC"/>
                </a:solidFill>
              </a:rPr>
              <a:t>  + Dặn dò: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219200" y="24638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- Đọc lại bài và trả lời câu hỏi.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219200" y="30734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- Xem trước bài: “</a:t>
            </a:r>
            <a:r>
              <a:rPr lang="en-US" b="1"/>
              <a:t>Ê-mi-li, con …</a:t>
            </a:r>
            <a:r>
              <a:rPr lang="en-US"/>
              <a:t> ”</a:t>
            </a:r>
          </a:p>
        </p:txBody>
      </p:sp>
      <p:pic>
        <p:nvPicPr>
          <p:cNvPr id="14341" name="Picture 5" descr="Flwr3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731000"/>
            <a:ext cx="9144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6" descr="Flwr3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5400"/>
            <a:ext cx="9144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7" descr="Flwr3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29700" y="0"/>
            <a:ext cx="177800" cy="678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Picture 8" descr="Flwr3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50800" y="0"/>
            <a:ext cx="177800" cy="678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152400" y="138113"/>
            <a:ext cx="8839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u="sng"/>
              <a:t>Môn: Tập đọc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2209800" y="1066800"/>
            <a:ext cx="449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Một chuyên gia máy xúc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1066800" y="11176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u="sng"/>
              <a:t>Bài dạy</a:t>
            </a:r>
            <a:r>
              <a:rPr lang="en-US"/>
              <a:t>: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1219200" y="36576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-Nhận xét.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/>
      <p:bldP spid="14340" grpId="0"/>
      <p:bldP spid="1434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t (8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0" y="3505200"/>
            <a:ext cx="403225" cy="431800"/>
          </a:xfrm>
          <a:prstGeom prst="irregularSeal1">
            <a:avLst/>
          </a:prstGeom>
          <a:gradFill rotWithShape="1">
            <a:gsLst>
              <a:gs pos="0">
                <a:srgbClr val="FF0066"/>
              </a:gs>
              <a:gs pos="100000">
                <a:srgbClr val="FF0000">
                  <a:alpha val="3998"/>
                </a:srgbClr>
              </a:gs>
            </a:gsLst>
            <a:path path="rect">
              <a:fillToRect r="100000" b="10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5616575" y="6172200"/>
            <a:ext cx="250825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2263775" y="6318250"/>
            <a:ext cx="542925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7627938" y="6477000"/>
            <a:ext cx="503237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800">
              <a:latin typeface="Arial"/>
            </a:endParaRPr>
          </a:p>
        </p:txBody>
      </p: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6035675" y="6454775"/>
            <a:ext cx="558800" cy="403225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>
            <a:off x="922338" y="0"/>
            <a:ext cx="558800" cy="403225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AutoShape 10"/>
          <p:cNvSpPr>
            <a:spLocks noChangeArrowheads="1"/>
          </p:cNvSpPr>
          <p:nvPr/>
        </p:nvSpPr>
        <p:spPr bwMode="auto">
          <a:xfrm>
            <a:off x="8466138" y="304800"/>
            <a:ext cx="558800" cy="403225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3" name="AutoShape 11"/>
          <p:cNvSpPr>
            <a:spLocks noChangeArrowheads="1"/>
          </p:cNvSpPr>
          <p:nvPr/>
        </p:nvSpPr>
        <p:spPr bwMode="auto">
          <a:xfrm>
            <a:off x="0" y="5486400"/>
            <a:ext cx="558800" cy="403225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4" name="AutoShape 12"/>
          <p:cNvSpPr>
            <a:spLocks noChangeArrowheads="1"/>
          </p:cNvSpPr>
          <p:nvPr/>
        </p:nvSpPr>
        <p:spPr bwMode="auto">
          <a:xfrm>
            <a:off x="334963" y="3733800"/>
            <a:ext cx="542925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5" name="AutoShape 13"/>
          <p:cNvSpPr>
            <a:spLocks noChangeArrowheads="1"/>
          </p:cNvSpPr>
          <p:nvPr/>
        </p:nvSpPr>
        <p:spPr bwMode="auto">
          <a:xfrm>
            <a:off x="4694238" y="5791200"/>
            <a:ext cx="542925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6" name="AutoShape 14"/>
          <p:cNvSpPr>
            <a:spLocks noChangeArrowheads="1"/>
          </p:cNvSpPr>
          <p:nvPr/>
        </p:nvSpPr>
        <p:spPr bwMode="auto">
          <a:xfrm>
            <a:off x="5616575" y="0"/>
            <a:ext cx="542925" cy="53975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000082"/>
              </a:gs>
              <a:gs pos="100000">
                <a:srgbClr val="FF82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7" name="AutoShape 15"/>
          <p:cNvSpPr>
            <a:spLocks noChangeArrowheads="1"/>
          </p:cNvSpPr>
          <p:nvPr/>
        </p:nvSpPr>
        <p:spPr bwMode="auto">
          <a:xfrm>
            <a:off x="9555163" y="1905000"/>
            <a:ext cx="503237" cy="3048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3088" name="AutoShape 16"/>
          <p:cNvSpPr>
            <a:spLocks noChangeArrowheads="1"/>
          </p:cNvSpPr>
          <p:nvPr/>
        </p:nvSpPr>
        <p:spPr bwMode="auto">
          <a:xfrm>
            <a:off x="0" y="838200"/>
            <a:ext cx="419100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3089" name="AutoShape 17"/>
          <p:cNvSpPr>
            <a:spLocks noChangeArrowheads="1"/>
          </p:cNvSpPr>
          <p:nvPr/>
        </p:nvSpPr>
        <p:spPr bwMode="auto">
          <a:xfrm>
            <a:off x="7543800" y="0"/>
            <a:ext cx="250825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3090" name="AutoShape 18"/>
          <p:cNvSpPr>
            <a:spLocks noChangeArrowheads="1"/>
          </p:cNvSpPr>
          <p:nvPr/>
        </p:nvSpPr>
        <p:spPr bwMode="auto">
          <a:xfrm>
            <a:off x="0" y="4953000"/>
            <a:ext cx="419100" cy="3048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3091" name="AutoShape 19"/>
          <p:cNvSpPr>
            <a:spLocks noChangeArrowheads="1"/>
          </p:cNvSpPr>
          <p:nvPr/>
        </p:nvSpPr>
        <p:spPr bwMode="auto">
          <a:xfrm>
            <a:off x="9555163" y="4267200"/>
            <a:ext cx="503237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3092" name="AutoShape 20"/>
          <p:cNvSpPr>
            <a:spLocks noChangeArrowheads="1"/>
          </p:cNvSpPr>
          <p:nvPr/>
        </p:nvSpPr>
        <p:spPr bwMode="auto">
          <a:xfrm>
            <a:off x="1425575" y="304800"/>
            <a:ext cx="250825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3" name="AutoShape 21"/>
          <p:cNvSpPr>
            <a:spLocks noChangeArrowheads="1"/>
          </p:cNvSpPr>
          <p:nvPr/>
        </p:nvSpPr>
        <p:spPr bwMode="auto">
          <a:xfrm>
            <a:off x="9807575" y="762000"/>
            <a:ext cx="250825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4" name="AutoShape 22"/>
          <p:cNvSpPr>
            <a:spLocks noChangeArrowheads="1"/>
          </p:cNvSpPr>
          <p:nvPr/>
        </p:nvSpPr>
        <p:spPr bwMode="auto">
          <a:xfrm>
            <a:off x="2765425" y="0"/>
            <a:ext cx="252413" cy="3810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5" name="AutoShape 23"/>
          <p:cNvSpPr>
            <a:spLocks noChangeArrowheads="1"/>
          </p:cNvSpPr>
          <p:nvPr/>
        </p:nvSpPr>
        <p:spPr bwMode="auto">
          <a:xfrm>
            <a:off x="0" y="2209800"/>
            <a:ext cx="334963" cy="4572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6" name="AutoShape 24"/>
          <p:cNvSpPr>
            <a:spLocks noChangeArrowheads="1"/>
          </p:cNvSpPr>
          <p:nvPr/>
        </p:nvSpPr>
        <p:spPr bwMode="auto">
          <a:xfrm>
            <a:off x="9807575" y="5562600"/>
            <a:ext cx="250825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7" name="AutoShape 25"/>
          <p:cNvSpPr>
            <a:spLocks noChangeArrowheads="1"/>
          </p:cNvSpPr>
          <p:nvPr/>
        </p:nvSpPr>
        <p:spPr bwMode="auto">
          <a:xfrm>
            <a:off x="9304338" y="2819400"/>
            <a:ext cx="334962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3098" name="AutoShape 26"/>
          <p:cNvSpPr>
            <a:spLocks noChangeArrowheads="1"/>
          </p:cNvSpPr>
          <p:nvPr/>
        </p:nvSpPr>
        <p:spPr bwMode="auto">
          <a:xfrm>
            <a:off x="2011363" y="5562600"/>
            <a:ext cx="334962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3099" name="AutoShape 27"/>
          <p:cNvSpPr>
            <a:spLocks noChangeArrowheads="1"/>
          </p:cNvSpPr>
          <p:nvPr/>
        </p:nvSpPr>
        <p:spPr bwMode="auto">
          <a:xfrm>
            <a:off x="8801100" y="457200"/>
            <a:ext cx="334963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3100" name="AutoShape 28"/>
          <p:cNvSpPr>
            <a:spLocks noChangeArrowheads="1"/>
          </p:cNvSpPr>
          <p:nvPr/>
        </p:nvSpPr>
        <p:spPr bwMode="auto">
          <a:xfrm>
            <a:off x="3603625" y="0"/>
            <a:ext cx="336550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3101" name="AutoShape 29"/>
          <p:cNvSpPr>
            <a:spLocks noChangeArrowheads="1"/>
          </p:cNvSpPr>
          <p:nvPr/>
        </p:nvSpPr>
        <p:spPr bwMode="auto">
          <a:xfrm>
            <a:off x="0" y="1524000"/>
            <a:ext cx="334963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3102" name="AutoShape 30"/>
          <p:cNvSpPr>
            <a:spLocks noChangeArrowheads="1"/>
          </p:cNvSpPr>
          <p:nvPr/>
        </p:nvSpPr>
        <p:spPr bwMode="auto">
          <a:xfrm>
            <a:off x="1173163" y="4876800"/>
            <a:ext cx="334962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3103" name="AutoShape 31"/>
          <p:cNvSpPr>
            <a:spLocks noChangeArrowheads="1"/>
          </p:cNvSpPr>
          <p:nvPr/>
        </p:nvSpPr>
        <p:spPr bwMode="auto">
          <a:xfrm>
            <a:off x="8632825" y="3581400"/>
            <a:ext cx="336550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3104" name="AutoShape 32"/>
          <p:cNvSpPr>
            <a:spLocks noChangeArrowheads="1"/>
          </p:cNvSpPr>
          <p:nvPr/>
        </p:nvSpPr>
        <p:spPr bwMode="auto">
          <a:xfrm>
            <a:off x="7040563" y="6553200"/>
            <a:ext cx="334962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3105" name="AutoShape 33"/>
          <p:cNvSpPr>
            <a:spLocks noChangeArrowheads="1"/>
          </p:cNvSpPr>
          <p:nvPr/>
        </p:nvSpPr>
        <p:spPr bwMode="auto">
          <a:xfrm>
            <a:off x="9304338" y="1981200"/>
            <a:ext cx="423862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3106" name="AutoShape 34"/>
          <p:cNvSpPr>
            <a:spLocks noChangeArrowheads="1"/>
          </p:cNvSpPr>
          <p:nvPr/>
        </p:nvSpPr>
        <p:spPr bwMode="auto">
          <a:xfrm>
            <a:off x="2263775" y="304800"/>
            <a:ext cx="423863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3107" name="AutoShape 35"/>
          <p:cNvSpPr>
            <a:spLocks noChangeArrowheads="1"/>
          </p:cNvSpPr>
          <p:nvPr/>
        </p:nvSpPr>
        <p:spPr bwMode="auto">
          <a:xfrm>
            <a:off x="334963" y="1524000"/>
            <a:ext cx="425450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3108" name="AutoShape 36"/>
          <p:cNvSpPr>
            <a:spLocks noChangeArrowheads="1"/>
          </p:cNvSpPr>
          <p:nvPr/>
        </p:nvSpPr>
        <p:spPr bwMode="auto">
          <a:xfrm>
            <a:off x="6956425" y="381000"/>
            <a:ext cx="425450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3109" name="AutoShape 37"/>
          <p:cNvSpPr>
            <a:spLocks noChangeArrowheads="1"/>
          </p:cNvSpPr>
          <p:nvPr/>
        </p:nvSpPr>
        <p:spPr bwMode="auto">
          <a:xfrm>
            <a:off x="8047038" y="5943600"/>
            <a:ext cx="423862" cy="439738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3110" name="AutoShape 38"/>
          <p:cNvSpPr>
            <a:spLocks noChangeArrowheads="1"/>
          </p:cNvSpPr>
          <p:nvPr/>
        </p:nvSpPr>
        <p:spPr bwMode="auto">
          <a:xfrm>
            <a:off x="3771900" y="6172200"/>
            <a:ext cx="334963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3111" name="AutoShape 39"/>
          <p:cNvSpPr>
            <a:spLocks noChangeArrowheads="1"/>
          </p:cNvSpPr>
          <p:nvPr/>
        </p:nvSpPr>
        <p:spPr bwMode="auto">
          <a:xfrm>
            <a:off x="419100" y="2590800"/>
            <a:ext cx="334963" cy="304800"/>
          </a:xfrm>
          <a:prstGeom prst="star5">
            <a:avLst/>
          </a:prstGeom>
          <a:gradFill rotWithShape="1">
            <a:gsLst>
              <a:gs pos="0">
                <a:srgbClr val="FF00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pic>
        <p:nvPicPr>
          <p:cNvPr id="4135" name="Picture 40" descr="sunflower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422900"/>
            <a:ext cx="1592263" cy="143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36" name="Picture 41" descr="sunflower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1738" y="5422900"/>
            <a:ext cx="1592262" cy="143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14" name="Picture 42" descr="RNBOWBTN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67200" y="3317875"/>
            <a:ext cx="3048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3" presetClass="entr" presetSubtype="528" repeatCount="indefinite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3" presetClass="entr" presetSubtype="528" repeatCount="indefinite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3" presetClass="entr" presetSubtype="528" repeatCount="indefinite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3" presetClass="entr" presetSubtype="528" repeatCount="indefinite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3" presetClass="entr" presetSubtype="528" repeatCount="indefinite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3" presetClass="entr" presetSubtype="528" repeatCount="indefinite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23" presetClass="entr" presetSubtype="528" repeatCount="indefinite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3" presetClass="entr" presetSubtype="528" repeatCount="indefinite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3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3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3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3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3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3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3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3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3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23" presetClass="entr" presetSubtype="528" repeatCount="indefinite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3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3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3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3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5" presetID="23" presetClass="entr" presetSubtype="528" repeatCount="indefinite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3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3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3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3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nimBg="1"/>
      <p:bldP spid="3077" grpId="0" animBg="1"/>
      <p:bldP spid="3078" grpId="0" animBg="1"/>
      <p:bldP spid="3080" grpId="0" animBg="1"/>
      <p:bldP spid="3081" grpId="0" animBg="1"/>
      <p:bldP spid="3082" grpId="0" animBg="1"/>
      <p:bldP spid="3083" grpId="0" animBg="1"/>
      <p:bldP spid="3084" grpId="0" animBg="1"/>
      <p:bldP spid="3085" grpId="0" animBg="1"/>
      <p:bldP spid="3086" grpId="0" animBg="1"/>
      <p:bldP spid="3092" grpId="0" animBg="1"/>
      <p:bldP spid="3093" grpId="0" animBg="1"/>
      <p:bldP spid="3094" grpId="0" animBg="1"/>
      <p:bldP spid="3095" grpId="0" animBg="1"/>
      <p:bldP spid="309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 shadeToTitle="1">
        <a:gradFill rotWithShape="0">
          <a:gsLst>
            <a:gs pos="0">
              <a:schemeClr val="accent1"/>
            </a:gs>
            <a:gs pos="100000">
              <a:schemeClr val="folHlink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52400" y="138113"/>
            <a:ext cx="8839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u="sng"/>
              <a:t>Môn: Tập đọc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514600" y="15494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u="sng"/>
              <a:t>Bài cũ: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04800" y="2540000"/>
            <a:ext cx="8534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-"/>
            </a:pPr>
            <a:r>
              <a:rPr lang="en-US"/>
              <a:t>HS1: Đọc thuộc lòng khổ thơ đầu và trả lời câu hỏi:</a:t>
            </a:r>
          </a:p>
          <a:p>
            <a:pPr eaLnBrk="0" hangingPunct="0">
              <a:spcBef>
                <a:spcPct val="50000"/>
              </a:spcBef>
            </a:pPr>
            <a:r>
              <a:rPr lang="en-US"/>
              <a:t>           Hình ảnh trái đất có gì đẹp?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04800" y="43688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-HS2: Đọc thuộc lòng 2 khổ thơ còn lại và nêu nội dung bài.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336925" y="143668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3581400" y="1511300"/>
            <a:ext cx="358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Bài ca về trái đất</a:t>
            </a:r>
          </a:p>
        </p:txBody>
      </p:sp>
      <p:pic>
        <p:nvPicPr>
          <p:cNvPr id="5128" name="Picture 8" descr="Flwr3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731000"/>
            <a:ext cx="9144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9" descr="Flwr3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5400"/>
            <a:ext cx="9144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10" descr="Flwr3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029700" y="0"/>
            <a:ext cx="177800" cy="678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1" name="Picture 11" descr="Flwr3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50800" y="0"/>
            <a:ext cx="177800" cy="678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newsflash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50" decel="100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0" grpId="1"/>
      <p:bldP spid="4101" grpId="0"/>
      <p:bldP spid="4101" grpId="1"/>
      <p:bldP spid="410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FF66"/>
            </a:gs>
            <a:gs pos="100000">
              <a:srgbClr val="CC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52400" y="138113"/>
            <a:ext cx="8839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u="sng"/>
              <a:t>Môn: Tập đọc</a:t>
            </a:r>
          </a:p>
        </p:txBody>
      </p:sp>
      <p:pic>
        <p:nvPicPr>
          <p:cNvPr id="6147" name="Picture 3" descr="Flwr9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629400"/>
            <a:ext cx="91440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 descr="Flwr9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91600" y="60325"/>
            <a:ext cx="274638" cy="670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 descr="Flwr9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39700"/>
            <a:ext cx="91440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6" descr="Flwr9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76200" y="60325"/>
            <a:ext cx="274638" cy="670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7" descr="ANd9GcQU1_CTqP9qQfKbG9uC8XmvqsCmqRfArXtfuPPhbO99R1LEzrw2oX8XebY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05000" y="1676400"/>
            <a:ext cx="5359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2209800" y="1066800"/>
            <a:ext cx="449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Một chuyên gia máy xúc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066800" y="11176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u="sng"/>
              <a:t>Bài dạy: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FF66"/>
            </a:gs>
            <a:gs pos="100000">
              <a:schemeClr val="accent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295400" y="1905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Chia đoạn: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819400" y="1933575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4 đoạn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219200" y="2438400"/>
            <a:ext cx="586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+ Đoạn 1: Từ đầu đến … hoà sắc êm dịu.</a:t>
            </a:r>
            <a:endParaRPr lang="en-US" i="1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219200" y="3048000"/>
            <a:ext cx="624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+ Đoạn 2: Chiếc máy xúc … thân mật.</a:t>
            </a:r>
            <a:endParaRPr lang="en-US" i="1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219200" y="35814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+ Đoạn 3: Đoàn xe tải … “… chuyên gia máy xúc !”</a:t>
            </a:r>
            <a:endParaRPr lang="en-US" i="1"/>
          </a:p>
        </p:txBody>
      </p:sp>
      <p:grpSp>
        <p:nvGrpSpPr>
          <p:cNvPr id="7175" name="Group 7"/>
          <p:cNvGrpSpPr>
            <a:grpSpLocks/>
          </p:cNvGrpSpPr>
          <p:nvPr/>
        </p:nvGrpSpPr>
        <p:grpSpPr bwMode="auto">
          <a:xfrm>
            <a:off x="0" y="6400800"/>
            <a:ext cx="9144000" cy="476250"/>
            <a:chOff x="0" y="4020"/>
            <a:chExt cx="5760" cy="300"/>
          </a:xfrm>
        </p:grpSpPr>
        <p:pic>
          <p:nvPicPr>
            <p:cNvPr id="7183" name="Picture 8" descr="pink_flower_divider_md_wht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020"/>
              <a:ext cx="2064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4" name="Picture 9" descr="pink_flower_divider_md_wht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824" y="4020"/>
              <a:ext cx="2064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5" name="Picture 10" descr="pink_flower_divider_md_wht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696" y="4020"/>
              <a:ext cx="2064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7176" name="Picture 11" descr="67169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2286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Picture 12" descr="67169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8153400" y="228600"/>
            <a:ext cx="762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8" name="Text Box 13"/>
          <p:cNvSpPr txBox="1">
            <a:spLocks noChangeArrowheads="1"/>
          </p:cNvSpPr>
          <p:nvPr/>
        </p:nvSpPr>
        <p:spPr bwMode="auto">
          <a:xfrm>
            <a:off x="152400" y="138113"/>
            <a:ext cx="8839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u="sng"/>
              <a:t>Môn: Tập đọc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1219200" y="41148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+ Đoạn 4: Phần còn lại.</a:t>
            </a:r>
            <a:endParaRPr lang="en-US" i="1"/>
          </a:p>
        </p:txBody>
      </p:sp>
      <p:sp>
        <p:nvSpPr>
          <p:cNvPr id="7180" name="Text Box 15"/>
          <p:cNvSpPr txBox="1">
            <a:spLocks noChangeArrowheads="1"/>
          </p:cNvSpPr>
          <p:nvPr/>
        </p:nvSpPr>
        <p:spPr bwMode="auto">
          <a:xfrm>
            <a:off x="2209800" y="1066800"/>
            <a:ext cx="449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Một chuyên gia máy xúc</a:t>
            </a:r>
          </a:p>
        </p:txBody>
      </p:sp>
      <p:sp>
        <p:nvSpPr>
          <p:cNvPr id="7181" name="Text Box 16"/>
          <p:cNvSpPr txBox="1">
            <a:spLocks noChangeArrowheads="1"/>
          </p:cNvSpPr>
          <p:nvPr/>
        </p:nvSpPr>
        <p:spPr bwMode="auto">
          <a:xfrm>
            <a:off x="1066800" y="11176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u="sng"/>
              <a:t>Bài dạy:</a:t>
            </a:r>
          </a:p>
        </p:txBody>
      </p:sp>
      <p:sp>
        <p:nvSpPr>
          <p:cNvPr id="7182" name="Rectangle 1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0" decel="100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/>
      <p:bldP spid="6148" grpId="0"/>
      <p:bldP spid="6149" grpId="0"/>
      <p:bldP spid="6150" grpId="0"/>
      <p:bldP spid="61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/>
          <p:cNvSpPr>
            <a:spLocks noChangeShapeType="1"/>
          </p:cNvSpPr>
          <p:nvPr/>
        </p:nvSpPr>
        <p:spPr bwMode="auto">
          <a:xfrm flipH="1">
            <a:off x="2755900" y="2057400"/>
            <a:ext cx="0" cy="411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622300" y="17526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u="sng">
                <a:solidFill>
                  <a:srgbClr val="0000FF"/>
                </a:solidFill>
              </a:rPr>
              <a:t>Từ ngữ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93700" y="23622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 </a:t>
            </a:r>
            <a:r>
              <a:rPr lang="en-US">
                <a:solidFill>
                  <a:srgbClr val="3333CC"/>
                </a:solidFill>
              </a:rPr>
              <a:t> </a:t>
            </a:r>
            <a:r>
              <a:rPr lang="en-US" b="1">
                <a:solidFill>
                  <a:srgbClr val="0000FF"/>
                </a:solidFill>
              </a:rPr>
              <a:t>-</a:t>
            </a:r>
            <a:r>
              <a:rPr lang="en-US"/>
              <a:t>Công trường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69900" y="28829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 -Hoà sắc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69900" y="34544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 -Điểm tâm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393700" y="3987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  </a:t>
            </a:r>
            <a:r>
              <a:rPr lang="en-US" b="1">
                <a:solidFill>
                  <a:srgbClr val="0000FF"/>
                </a:solidFill>
              </a:rPr>
              <a:t>-</a:t>
            </a:r>
            <a:r>
              <a:rPr lang="en-US"/>
              <a:t>Chất phác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381000" y="45847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  -Phiên dịch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444500" y="5156200"/>
            <a:ext cx="1993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 </a:t>
            </a:r>
            <a:r>
              <a:rPr lang="en-US" b="1">
                <a:solidFill>
                  <a:srgbClr val="0000FF"/>
                </a:solidFill>
              </a:rPr>
              <a:t>-</a:t>
            </a:r>
            <a:r>
              <a:rPr lang="en-US"/>
              <a:t>Chuyên gia</a:t>
            </a:r>
          </a:p>
        </p:txBody>
      </p:sp>
      <p:pic>
        <p:nvPicPr>
          <p:cNvPr id="8202" name="Picture 10" descr="anbr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435725"/>
            <a:ext cx="914400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3" name="Picture 11" descr="Flwr0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41300"/>
            <a:ext cx="9144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4" name="Picture 12" descr="Flwr0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228600" y="0"/>
            <a:ext cx="3651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5" name="Picture 13" descr="Flwr0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991600" y="0"/>
            <a:ext cx="3651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4737100" y="1752600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u="sng">
                <a:solidFill>
                  <a:srgbClr val="0000FF"/>
                </a:solidFill>
              </a:rPr>
              <a:t>Luyện đọc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4787900" y="23558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 nhạt loãng</a:t>
            </a: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4889500" y="27749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gầu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4813300" y="330835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 khuôn mặt</a:t>
            </a:r>
          </a:p>
        </p:txBody>
      </p:sp>
      <p:sp>
        <p:nvSpPr>
          <p:cNvPr id="7186" name="Line 18"/>
          <p:cNvSpPr>
            <a:spLocks noChangeShapeType="1"/>
          </p:cNvSpPr>
          <p:nvPr/>
        </p:nvSpPr>
        <p:spPr bwMode="auto">
          <a:xfrm flipH="1">
            <a:off x="4229100" y="4495800"/>
            <a:ext cx="114300" cy="50800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7" name="Line 19"/>
          <p:cNvSpPr>
            <a:spLocks noChangeShapeType="1"/>
          </p:cNvSpPr>
          <p:nvPr/>
        </p:nvSpPr>
        <p:spPr bwMode="auto">
          <a:xfrm flipH="1">
            <a:off x="8610600" y="4559300"/>
            <a:ext cx="88900" cy="45720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8" name="Line 20"/>
          <p:cNvSpPr>
            <a:spLocks noChangeShapeType="1"/>
          </p:cNvSpPr>
          <p:nvPr/>
        </p:nvSpPr>
        <p:spPr bwMode="auto">
          <a:xfrm flipH="1">
            <a:off x="4622800" y="4940300"/>
            <a:ext cx="76200" cy="457200"/>
          </a:xfrm>
          <a:prstGeom prst="line">
            <a:avLst/>
          </a:prstGeom>
          <a:noFill/>
          <a:ln w="5715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152400" y="138113"/>
            <a:ext cx="8839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u="sng"/>
              <a:t>Môn: Tập đọc</a:t>
            </a:r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4851400" y="38862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 A-lếch-xây</a:t>
            </a:r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2908300" y="4572000"/>
            <a:ext cx="5791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/>
              <a:t>    Thế là A-lếch-xây đưa bàn tay vừa to vừa chắc ra nắm lấy bàn tay đầy dầu mỡ của tôi lắc mạnh và nói:</a:t>
            </a: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393700" y="56642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 </a:t>
            </a:r>
            <a:r>
              <a:rPr lang="en-US" b="1">
                <a:solidFill>
                  <a:srgbClr val="0000FF"/>
                </a:solidFill>
              </a:rPr>
              <a:t>-</a:t>
            </a:r>
            <a:r>
              <a:rPr lang="en-US"/>
              <a:t>Đồng nghiệp</a:t>
            </a:r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2209800" y="1066800"/>
            <a:ext cx="449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Một chuyên gia máy xúc</a:t>
            </a:r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1066800" y="11176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u="sng"/>
              <a:t>Bài dạy</a:t>
            </a:r>
            <a:r>
              <a:rPr lang="en-US"/>
              <a:t>:</a:t>
            </a: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" fill="hold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3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3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5" dur="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6" dur="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" decel="100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" accel="100000" fill="hold">
                                          <p:stCondLst>
                                            <p:cond delay="9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7" dur="10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8" dur="10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0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90" decel="100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" accel="100000" fill="hold">
                                          <p:stCondLst>
                                            <p:cond delay="9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90" decel="1000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" accel="100000" fill="hold">
                                          <p:stCondLst>
                                            <p:cond delay="9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3" grpId="0"/>
      <p:bldP spid="7174" grpId="0"/>
      <p:bldP spid="7175" grpId="0"/>
      <p:bldP spid="7176" grpId="0"/>
      <p:bldP spid="7177" grpId="0"/>
      <p:bldP spid="7183" grpId="0"/>
      <p:bldP spid="7184" grpId="0"/>
      <p:bldP spid="7185" grpId="0"/>
      <p:bldP spid="7186" grpId="0" animBg="1"/>
      <p:bldP spid="7187" grpId="0" animBg="1"/>
      <p:bldP spid="7188" grpId="0" animBg="1"/>
      <p:bldP spid="7190" grpId="0"/>
      <p:bldP spid="7191" grpId="0"/>
      <p:bldP spid="719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228600" y="2514600"/>
            <a:ext cx="640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1. Anh Thuỷ gặp anh A-lếch-xây ở đâu ?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81000" y="32766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i="1">
                <a:solidFill>
                  <a:srgbClr val="0000FF"/>
                </a:solidFill>
              </a:rPr>
              <a:t>Hai anh gặp nhau ở công trường xây dựng.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28600" y="2438400"/>
            <a:ext cx="8686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/>
              <a:t>2. Dáng vẻ của anh A-lếch-xây có gì đặc biệt khiến anh Thuỷ chú ý ?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0" y="3505200"/>
            <a:ext cx="8763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228600" algn="just" eaLnBrk="0" hangingPunct="0">
              <a:lnSpc>
                <a:spcPct val="90000"/>
              </a:lnSpc>
              <a:spcBef>
                <a:spcPct val="35000"/>
              </a:spcBef>
            </a:pPr>
            <a:r>
              <a:rPr lang="en-US" i="1">
                <a:solidFill>
                  <a:srgbClr val="0000FF"/>
                </a:solidFill>
              </a:rPr>
              <a:t>- Anh cao lớn, mái tóc vàng óng ửng lên như một mảng nắng.</a:t>
            </a:r>
          </a:p>
          <a:p>
            <a:pPr indent="228600" algn="just" eaLnBrk="0" hangingPunct="0">
              <a:lnSpc>
                <a:spcPct val="90000"/>
              </a:lnSpc>
              <a:spcBef>
                <a:spcPct val="35000"/>
              </a:spcBef>
            </a:pPr>
            <a:r>
              <a:rPr lang="en-US" i="1">
                <a:solidFill>
                  <a:srgbClr val="0000FF"/>
                </a:solidFill>
              </a:rPr>
              <a:t>-Bộ quần áo xanh màu công nhân, thân hình chắc và khoẻ, khuôn mặt to chất phác…</a:t>
            </a:r>
          </a:p>
        </p:txBody>
      </p:sp>
      <p:pic>
        <p:nvPicPr>
          <p:cNvPr id="9222" name="Picture 6" descr="Flwr3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731000"/>
            <a:ext cx="9144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7" descr="Flwr3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5400"/>
            <a:ext cx="9144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8" descr="Flwr3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029700" y="0"/>
            <a:ext cx="177800" cy="678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9" descr="Flwr3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50800" y="0"/>
            <a:ext cx="177800" cy="678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2" name="ELPH3256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ELPHRG01.wav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4343400" y="7162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7" name="Picture 11" descr="Flwr3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400" y="6731000"/>
            <a:ext cx="9144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8" name="Picture 12" descr="Flwr3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055100" y="0"/>
            <a:ext cx="177800" cy="678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9" name="Picture 13" descr="Flwr3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25400" y="0"/>
            <a:ext cx="177800" cy="678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152400" y="138113"/>
            <a:ext cx="8839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u="sng"/>
              <a:t>Môn: Tập đọc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209800" y="1066800"/>
            <a:ext cx="449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Một chuyên gia máy xúc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1066800" y="11176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u="sng"/>
              <a:t>Bài dạy</a:t>
            </a:r>
            <a:r>
              <a:rPr lang="en-US"/>
              <a:t>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300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3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300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3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3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3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3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50" accel="5000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50" accel="5000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3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4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02"/>
                </p:tgtEl>
              </p:cMediaNode>
            </p:audio>
          </p:childTnLst>
        </p:cTn>
      </p:par>
    </p:tnLst>
    <p:bldLst>
      <p:bldP spid="8194" grpId="0"/>
      <p:bldP spid="8194" grpId="1"/>
      <p:bldP spid="8195" grpId="0"/>
      <p:bldP spid="8195" grpId="1"/>
      <p:bldP spid="8196" grpId="0"/>
      <p:bldP spid="819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0" y="2514600"/>
            <a:ext cx="8839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42900" algn="just" eaLnBrk="0" hangingPunct="0">
              <a:spcBef>
                <a:spcPct val="50000"/>
              </a:spcBef>
            </a:pPr>
            <a:r>
              <a:rPr lang="en-US"/>
              <a:t>3. Cuộc gặp gỡ giữa hai người bạn đồng nghiệp diễn ra như thế nào?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0" y="3265488"/>
            <a:ext cx="89154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292100" algn="just" eaLnBrk="0" hangingPunct="0">
              <a:spcBef>
                <a:spcPct val="50000"/>
              </a:spcBef>
            </a:pPr>
            <a:r>
              <a:rPr lang="en-US" i="1"/>
              <a:t>Cuộc gặp gỡ giữa hai người bạn đồng nghiệp diễn ra:</a:t>
            </a:r>
            <a:r>
              <a:rPr lang="en-US"/>
              <a:t> </a:t>
            </a:r>
            <a:r>
              <a:rPr lang="en-US" i="1">
                <a:solidFill>
                  <a:srgbClr val="0000FF"/>
                </a:solidFill>
              </a:rPr>
              <a:t>chân thành, hữu nghị, thân thiết, …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0" y="2514600"/>
            <a:ext cx="754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177800" eaLnBrk="0" hangingPunct="0">
              <a:spcBef>
                <a:spcPct val="50000"/>
              </a:spcBef>
            </a:pPr>
            <a:r>
              <a:rPr lang="en-US"/>
              <a:t>4. Chi tiết nào trong bài khiến em nhớ nhất? Vì sao?</a:t>
            </a:r>
          </a:p>
        </p:txBody>
      </p:sp>
      <p:grpSp>
        <p:nvGrpSpPr>
          <p:cNvPr id="10245" name="Group 5"/>
          <p:cNvGrpSpPr>
            <a:grpSpLocks/>
          </p:cNvGrpSpPr>
          <p:nvPr/>
        </p:nvGrpSpPr>
        <p:grpSpPr bwMode="auto">
          <a:xfrm>
            <a:off x="0" y="6400800"/>
            <a:ext cx="9144000" cy="476250"/>
            <a:chOff x="0" y="4020"/>
            <a:chExt cx="5760" cy="300"/>
          </a:xfrm>
        </p:grpSpPr>
        <p:pic>
          <p:nvPicPr>
            <p:cNvPr id="10252" name="Picture 6" descr="pink_flower_divider_md_wht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020"/>
              <a:ext cx="2064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53" name="Picture 7" descr="pink_flower_divider_md_wht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824" y="4020"/>
              <a:ext cx="2064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54" name="Picture 8" descr="pink_flower_divider_md_wht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696" y="4020"/>
              <a:ext cx="2064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246" name="Picture 9" descr="67169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1524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Picture 10" descr="67169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8229600" y="152400"/>
            <a:ext cx="762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8" name="Text Box 11"/>
          <p:cNvSpPr txBox="1">
            <a:spLocks noChangeArrowheads="1"/>
          </p:cNvSpPr>
          <p:nvPr/>
        </p:nvSpPr>
        <p:spPr bwMode="auto">
          <a:xfrm>
            <a:off x="152400" y="138113"/>
            <a:ext cx="8839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u="sng"/>
              <a:t>Môn: Tập đọc</a:t>
            </a:r>
          </a:p>
        </p:txBody>
      </p:sp>
      <p:sp>
        <p:nvSpPr>
          <p:cNvPr id="10249" name="Text Box 12"/>
          <p:cNvSpPr txBox="1">
            <a:spLocks noChangeArrowheads="1"/>
          </p:cNvSpPr>
          <p:nvPr/>
        </p:nvSpPr>
        <p:spPr bwMode="auto">
          <a:xfrm>
            <a:off x="2209800" y="1066800"/>
            <a:ext cx="449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Một chuyên gia máy xúc</a:t>
            </a:r>
          </a:p>
        </p:txBody>
      </p:sp>
      <p:sp>
        <p:nvSpPr>
          <p:cNvPr id="10250" name="Text Box 13"/>
          <p:cNvSpPr txBox="1">
            <a:spLocks noChangeArrowheads="1"/>
          </p:cNvSpPr>
          <p:nvPr/>
        </p:nvSpPr>
        <p:spPr bwMode="auto">
          <a:xfrm>
            <a:off x="1066800" y="11176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u="sng"/>
              <a:t>Bài dạy</a:t>
            </a:r>
            <a:r>
              <a:rPr lang="en-US"/>
              <a:t>:</a:t>
            </a:r>
          </a:p>
        </p:txBody>
      </p:sp>
      <p:sp>
        <p:nvSpPr>
          <p:cNvPr id="10251" name="Rectangle 1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2" dur="1"/>
                                        <p:tgtEl>
                                          <p:spTgt spid="92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6" dur="1"/>
                                        <p:tgtEl>
                                          <p:spTgt spid="92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8" grpId="1"/>
      <p:bldP spid="9219" grpId="0"/>
      <p:bldP spid="9219" grpId="1"/>
      <p:bldP spid="92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52400" y="1676400"/>
            <a:ext cx="8839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42900" algn="just" eaLnBrk="0" hangingPunct="0">
              <a:spcBef>
                <a:spcPct val="50000"/>
              </a:spcBef>
            </a:pPr>
            <a:r>
              <a:rPr lang="en-US"/>
              <a:t>Bài văn cho thấy tình cảm gì giữa chuyên gia nước bạn với công nhân Việt Nam?</a:t>
            </a:r>
          </a:p>
        </p:txBody>
      </p:sp>
      <p:grpSp>
        <p:nvGrpSpPr>
          <p:cNvPr id="11267" name="Group 3"/>
          <p:cNvGrpSpPr>
            <a:grpSpLocks/>
          </p:cNvGrpSpPr>
          <p:nvPr/>
        </p:nvGrpSpPr>
        <p:grpSpPr bwMode="auto">
          <a:xfrm>
            <a:off x="0" y="6400800"/>
            <a:ext cx="9144000" cy="476250"/>
            <a:chOff x="0" y="4020"/>
            <a:chExt cx="5760" cy="300"/>
          </a:xfrm>
        </p:grpSpPr>
        <p:pic>
          <p:nvPicPr>
            <p:cNvPr id="11277" name="Picture 4" descr="pink_flower_divider_md_wht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4020"/>
              <a:ext cx="2064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8" name="Picture 5" descr="pink_flower_divider_md_wht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824" y="4020"/>
              <a:ext cx="2064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9" name="Picture 6" descr="pink_flower_divider_md_wht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696" y="4020"/>
              <a:ext cx="2064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1268" name="Picture 7" descr="67169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" y="152400"/>
            <a:ext cx="990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8" descr="67169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8229600" y="152400"/>
            <a:ext cx="762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9" name="ELPH3287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ELPHRG01.wav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4419600" y="7467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1" name="Text Box 10"/>
          <p:cNvSpPr txBox="1">
            <a:spLocks noChangeArrowheads="1"/>
          </p:cNvSpPr>
          <p:nvPr/>
        </p:nvSpPr>
        <p:spPr bwMode="auto">
          <a:xfrm>
            <a:off x="152400" y="138113"/>
            <a:ext cx="8839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u="sng"/>
              <a:t>Môn: Tập đọc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990600" y="1524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CC0099"/>
                </a:solidFill>
              </a:rPr>
              <a:t>Nội dung:</a:t>
            </a:r>
          </a:p>
        </p:txBody>
      </p:sp>
      <p:sp>
        <p:nvSpPr>
          <p:cNvPr id="10252" name="AutoShape 12"/>
          <p:cNvSpPr>
            <a:spLocks noChangeArrowheads="1"/>
          </p:cNvSpPr>
          <p:nvPr/>
        </p:nvSpPr>
        <p:spPr bwMode="auto">
          <a:xfrm>
            <a:off x="1981200" y="2057400"/>
            <a:ext cx="6477000" cy="1447800"/>
          </a:xfrm>
          <a:prstGeom prst="wedgeRoundRectCallout">
            <a:avLst>
              <a:gd name="adj1" fmla="val -42477"/>
              <a:gd name="adj2" fmla="val -62500"/>
              <a:gd name="adj3" fmla="val 16667"/>
            </a:avLst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pPr indent="342900" algn="just">
              <a:lnSpc>
                <a:spcPct val="120000"/>
              </a:lnSpc>
              <a:spcBef>
                <a:spcPct val="10000"/>
              </a:spcBef>
            </a:pPr>
            <a:r>
              <a:rPr lang="en-US" sz="2800">
                <a:solidFill>
                  <a:srgbClr val="0000FF"/>
                </a:solidFill>
              </a:rPr>
              <a:t>Tình hữu nghị của chuyên gia nước bạn với công nhân Việt Nam.</a:t>
            </a:r>
          </a:p>
        </p:txBody>
      </p:sp>
      <p:sp>
        <p:nvSpPr>
          <p:cNvPr id="11274" name="Text Box 13"/>
          <p:cNvSpPr txBox="1">
            <a:spLocks noChangeArrowheads="1"/>
          </p:cNvSpPr>
          <p:nvPr/>
        </p:nvSpPr>
        <p:spPr bwMode="auto">
          <a:xfrm>
            <a:off x="2209800" y="1066800"/>
            <a:ext cx="449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</a:rPr>
              <a:t>Một chuyên gia máy xúc</a:t>
            </a:r>
          </a:p>
        </p:txBody>
      </p:sp>
      <p:sp>
        <p:nvSpPr>
          <p:cNvPr id="11275" name="Text Box 14"/>
          <p:cNvSpPr txBox="1">
            <a:spLocks noChangeArrowheads="1"/>
          </p:cNvSpPr>
          <p:nvPr/>
        </p:nvSpPr>
        <p:spPr bwMode="auto">
          <a:xfrm>
            <a:off x="1066800" y="11176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u="sng"/>
              <a:t>Bài dạy</a:t>
            </a:r>
            <a:r>
              <a:rPr lang="en-US"/>
              <a:t>:</a:t>
            </a:r>
          </a:p>
        </p:txBody>
      </p:sp>
      <p:sp>
        <p:nvSpPr>
          <p:cNvPr id="11276" name="Rectangle 1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5" presetClass="entr" presetSubtype="0" repeatCount="200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49"/>
                </p:tgtEl>
              </p:cMediaNode>
            </p:audio>
          </p:childTnLst>
        </p:cTn>
      </p:par>
    </p:tnLst>
    <p:bldLst>
      <p:bldP spid="10242" grpId="0"/>
      <p:bldP spid="10242" grpId="1"/>
      <p:bldP spid="10251" grpId="0"/>
      <p:bldP spid="10252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505</Words>
  <Application>Microsoft Office PowerPoint</Application>
  <PresentationFormat>On-screen Show (4:3)</PresentationFormat>
  <Paragraphs>73</Paragraphs>
  <Slides>13</Slides>
  <Notes>0</Notes>
  <HiddenSlides>0</HiddenSlides>
  <MMClips>5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Arial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PHONG VU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VÀ ĐÀO TẠO CHÂU THÀNH. TRƯỜNG TIỂU HỌC LONG TRÌ</dc:title>
  <dc:creator>TRUNG TAM BAO HANH</dc:creator>
  <cp:lastModifiedBy>CSTeam</cp:lastModifiedBy>
  <cp:revision>101</cp:revision>
  <dcterms:created xsi:type="dcterms:W3CDTF">2011-09-18T17:15:25Z</dcterms:created>
  <dcterms:modified xsi:type="dcterms:W3CDTF">2016-06-30T02:55:41Z</dcterms:modified>
</cp:coreProperties>
</file>