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embeddings/oleObject1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4" r:id="rId9"/>
    <p:sldId id="271" r:id="rId10"/>
    <p:sldId id="265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FF33"/>
    <a:srgbClr val="0000FF"/>
    <a:srgbClr val="66FFFF"/>
    <a:srgbClr val="3333CC"/>
    <a:srgbClr val="FF0066"/>
    <a:srgbClr val="3333FF"/>
    <a:srgbClr val="CC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1F3FE-A283-4D34-A99E-E03E89F8D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F62BC-4E38-4F11-97D9-FC522070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E0A0B-654B-4E82-B14A-0374BF652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8DBED-4654-4B4F-BF53-F8597F19F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32B6-8867-4D70-8015-160D09A74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41F60-85AB-4FD7-81B4-0CDDC7A45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6C28A-EB2E-46E9-BB73-38488FB24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61E56-D2FF-4A8F-99B5-D94B3FA2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783D-18DB-470F-A924-E1F5395B6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AB1BE-4FE8-4015-8C76-D059DE288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36587-BABF-4377-B70C-CE28254DD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9ED87-2A54-42DD-91AC-EA8B30141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FCBE8F-8720-478D-B5F1-07E2A8306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emyeutruong42.MP3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3.gi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gif"/><Relationship Id="rId11" Type="http://schemas.openxmlformats.org/officeDocument/2006/relationships/image" Target="../media/image26.gif"/><Relationship Id="rId5" Type="http://schemas.openxmlformats.org/officeDocument/2006/relationships/image" Target="../media/image21.gif"/><Relationship Id="rId10" Type="http://schemas.openxmlformats.org/officeDocument/2006/relationships/image" Target="../media/image25.gif"/><Relationship Id="rId4" Type="http://schemas.openxmlformats.org/officeDocument/2006/relationships/audio" Target="../media/audio3.wav"/><Relationship Id="rId9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.vn/imgres?imgurl=http://www.ecvn.com/ROOT/offerUpload/36fffdfffd62fffd6dfffdfffdfffdfffdfffdfffdfffdfffdfffd43.jpg&amp;imgrefurl=http://www.ecvn.com/viewDetailOffer/offerId/lang/20849/1&amp;usg=__8mIUk76ommrtbAWXnrxa1kcNeKk=&amp;h=480&amp;w=640&amp;sz=72&amp;hl=vi&amp;start=5&amp;zoom=1&amp;tbnid=cm6MEgqk_fYILM:&amp;tbnh=103&amp;tbnw=137&amp;ei=kdh1TtuFMrCZiAef5fTHDQ&amp;prev=/search%3Fq%3Dm%25C3%25A1y%2Bx%25C3%25BAc%2B%25C4%2591%25E1%25BA%25A5t%26hl%3Dvi%26sa%3DN%26tbm%3Disch%26prmd%3Divns&amp;itbs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1.png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emyeutruong4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791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emyeutruong4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867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0 (14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 rot="423256">
            <a:off x="1905000" y="3429000"/>
            <a:ext cx="4727575" cy="1724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0287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20000" scaled="1"/>
                </a:gradFill>
                <a:latin typeface="Arial"/>
                <a:cs typeface="Arial"/>
              </a:rPr>
              <a:t>MÔN TẬP ĐỌC 5</a:t>
            </a:r>
          </a:p>
        </p:txBody>
      </p:sp>
      <p:pic>
        <p:nvPicPr>
          <p:cNvPr id="3078" name="Picture 7" descr="0 (32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" y="5105400"/>
            <a:ext cx="20383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0 (32)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05650" y="5105400"/>
            <a:ext cx="20383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5400" y="25400"/>
            <a:ext cx="9144000" cy="6858000"/>
          </a:xfrm>
          <a:prstGeom prst="rect">
            <a:avLst/>
          </a:prstGeom>
          <a:noFill/>
          <a:ln w="762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60" name="emyeutruong4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81" fill="hold"/>
                                        <p:tgtEl>
                                          <p:spTgt spid="20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5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1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0"/>
                </p:tgtEl>
              </p:cMediaNode>
            </p:audio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0"/>
                </p:tgtEl>
              </p:cMediaNode>
            </p:audio>
          </p:childTnLst>
        </p:cTn>
      </p:par>
    </p:tnLst>
    <p:bldLst>
      <p:bldP spid="2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00CC99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lwr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42100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Flwr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60325"/>
            <a:ext cx="274638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Flwr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9700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Flwr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60325"/>
            <a:ext cx="274638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11271" name="WordArt 7" descr="Woven mat"/>
          <p:cNvSpPr>
            <a:spLocks noChangeArrowheads="1" noChangeShapeType="1" noTextEdit="1"/>
          </p:cNvSpPr>
          <p:nvPr/>
        </p:nvSpPr>
        <p:spPr bwMode="auto">
          <a:xfrm>
            <a:off x="2819400" y="2286000"/>
            <a:ext cx="2286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Thi đọc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tile tx="0" ty="0" sx="100000" sy="100000" flip="none" algn="tl"/>
              </a:blipFill>
              <a:latin typeface="Arial"/>
              <a:cs typeface="Arial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38200" y="1676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Luyện đọc diễn cảm: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12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rgbClr val="99FF6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003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821238"/>
            <a:ext cx="1047750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tho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34300" y="495300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Ange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266700" y="4267200"/>
            <a:ext cx="16002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Applaud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457200"/>
            <a:ext cx="2057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0" y="0"/>
          <a:ext cx="1276350" cy="1444625"/>
        </p:xfrm>
        <a:graphic>
          <a:graphicData uri="http://schemas.openxmlformats.org/presentationml/2006/ole">
            <p:oleObj spid="_x0000_s1026" r:id="rId9" imgW="1132142" imgH="1132142" progId="">
              <p:embed/>
            </p:oleObj>
          </a:graphicData>
        </a:graphic>
      </p:graphicFrame>
      <p:pic>
        <p:nvPicPr>
          <p:cNvPr id="1033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-400050"/>
            <a:ext cx="9140825" cy="800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2296" name="Picture 8" descr="Cartoon_Mouse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4800" y="457200"/>
            <a:ext cx="1365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1450" y="6078538"/>
            <a:ext cx="8912225" cy="779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ontrols>
      <p:control spid="1027" r:id="rId2" imgW="9142857" imgH="1980952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" y="2454275"/>
            <a:ext cx="876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/>
              <a:t>           Bài văn nêu lên tình cảm gì của chuyên gia nước bạn và công nhân Việt Nam.</a:t>
            </a:r>
          </a:p>
        </p:txBody>
      </p:sp>
      <p:pic>
        <p:nvPicPr>
          <p:cNvPr id="13315" name="Picture 3" descr="Emb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mb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76200"/>
            <a:ext cx="171450" cy="675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Emb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050" y="26988"/>
            <a:ext cx="171450" cy="675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Emb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05600"/>
            <a:ext cx="9144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90600" y="2049463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3333CC"/>
                </a:solidFill>
              </a:rPr>
              <a:t>+ Củng cố: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12800" y="1828800"/>
            <a:ext cx="1747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CC"/>
                </a:solidFill>
              </a:rPr>
              <a:t>  + Dặn dò: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19200" y="2463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- Đọc lại bài và trả lời câu hỏi.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19200" y="3073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- Xem trước bài: “</a:t>
            </a:r>
            <a:r>
              <a:rPr lang="en-US" b="1"/>
              <a:t>Ê-mi-li, con …</a:t>
            </a:r>
            <a:r>
              <a:rPr lang="en-US"/>
              <a:t> ”</a:t>
            </a:r>
          </a:p>
        </p:txBody>
      </p:sp>
      <p:pic>
        <p:nvPicPr>
          <p:cNvPr id="14341" name="Picture 5" descr="Flwr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731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Flwr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54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297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8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19200" y="3657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-Nhận xét.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t (8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3505200"/>
            <a:ext cx="403225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616575" y="61722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263775" y="631825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7627938" y="6477000"/>
            <a:ext cx="503237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>
              <a:latin typeface="Arial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035675" y="6454775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922338" y="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466138" y="30480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5486400"/>
            <a:ext cx="5588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334963" y="37338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4694238" y="579120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5616575" y="0"/>
            <a:ext cx="542925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9555163" y="1905000"/>
            <a:ext cx="503237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0" y="838200"/>
            <a:ext cx="4191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7543800" y="0"/>
            <a:ext cx="250825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4953000"/>
            <a:ext cx="419100" cy="3048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9555163" y="4267200"/>
            <a:ext cx="503237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1425575" y="3048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9807575" y="7620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2765425" y="0"/>
            <a:ext cx="252413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0" y="2209800"/>
            <a:ext cx="334963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9807575" y="5562600"/>
            <a:ext cx="250825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9304338" y="28194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2011363" y="55626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8801100" y="4572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3603625" y="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0" y="15240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1173163" y="48768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8632825" y="3581400"/>
            <a:ext cx="33655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>
            <a:off x="7040563" y="6553200"/>
            <a:ext cx="334962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9304338" y="1981200"/>
            <a:ext cx="423862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2263775" y="304800"/>
            <a:ext cx="4238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334963" y="15240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8" name="AutoShape 36"/>
          <p:cNvSpPr>
            <a:spLocks noChangeArrowheads="1"/>
          </p:cNvSpPr>
          <p:nvPr/>
        </p:nvSpPr>
        <p:spPr bwMode="auto">
          <a:xfrm>
            <a:off x="6956425" y="381000"/>
            <a:ext cx="425450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09" name="AutoShape 37"/>
          <p:cNvSpPr>
            <a:spLocks noChangeArrowheads="1"/>
          </p:cNvSpPr>
          <p:nvPr/>
        </p:nvSpPr>
        <p:spPr bwMode="auto">
          <a:xfrm>
            <a:off x="8047038" y="5943600"/>
            <a:ext cx="423862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10" name="AutoShape 38"/>
          <p:cNvSpPr>
            <a:spLocks noChangeArrowheads="1"/>
          </p:cNvSpPr>
          <p:nvPr/>
        </p:nvSpPr>
        <p:spPr bwMode="auto">
          <a:xfrm>
            <a:off x="3771900" y="61722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419100" y="2590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4135" name="Picture 40" descr="sun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2900"/>
            <a:ext cx="159226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41" descr="sunflow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1738" y="5422900"/>
            <a:ext cx="1592262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4" name="Picture 42" descr="RNBOWBT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3317875"/>
            <a:ext cx="304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92" grpId="0" animBg="1"/>
      <p:bldP spid="3093" grpId="0" animBg="1"/>
      <p:bldP spid="3094" grpId="0" animBg="1"/>
      <p:bldP spid="3095" grpId="0" animBg="1"/>
      <p:bldP spid="30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accent1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4600" y="1549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cũ: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540000"/>
            <a:ext cx="8534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/>
              <a:t>HS1: Đọc thuộc lòng khổ thơ đầu và trả lời câu hỏi:</a:t>
            </a:r>
          </a:p>
          <a:p>
            <a:pPr eaLnBrk="0" hangingPunct="0">
              <a:spcBef>
                <a:spcPct val="50000"/>
              </a:spcBef>
            </a:pPr>
            <a:r>
              <a:rPr lang="en-US"/>
              <a:t>           Hình ảnh trái đất có gì đẹp?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436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-HS2: Đọc thuộc lòng 2 khổ thơ còn lại và nêu nội dung bài.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336925" y="1436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81400" y="15113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Bài ca về trái đất</a:t>
            </a:r>
          </a:p>
        </p:txBody>
      </p:sp>
      <p:pic>
        <p:nvPicPr>
          <p:cNvPr id="5128" name="Picture 8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31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54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297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08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  <p:bldP spid="4101" grpId="0"/>
      <p:bldP spid="4101" grpId="1"/>
      <p:bldP spid="4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CC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pic>
        <p:nvPicPr>
          <p:cNvPr id="6147" name="Picture 3" descr="Flwr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29400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Flwr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60325"/>
            <a:ext cx="274638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Flwr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9700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Flwr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60325"/>
            <a:ext cx="274638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ANd9GcQU1_CTqP9qQfKbG9uC8XmvqsCmqRfArXtfuPPhbO99R1LEzrw2oX8XebY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1676400"/>
            <a:ext cx="5359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295400" y="190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Chia đoạn: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819400" y="193357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4 đoạn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19200" y="24384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+ Đoạn 1: Từ đầu đến … hoà sắc êm dịu.</a:t>
            </a:r>
            <a:endParaRPr lang="en-US" i="1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30480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+ Đoạn 2: Chiếc máy xúc … thân mật.</a:t>
            </a:r>
            <a:endParaRPr lang="en-US" i="1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19200" y="3581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+ Đoạn 3: Đoàn xe tải … “… chuyên gia máy xúc !”</a:t>
            </a:r>
            <a:endParaRPr lang="en-US" i="1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0" y="6400800"/>
            <a:ext cx="9144000" cy="476250"/>
            <a:chOff x="0" y="4020"/>
            <a:chExt cx="5760" cy="300"/>
          </a:xfrm>
        </p:grpSpPr>
        <p:pic>
          <p:nvPicPr>
            <p:cNvPr id="7183" name="Picture 8" descr="pink_flower_divider_md_wht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9" descr="pink_flower_divider_md_wht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24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10" descr="pink_flower_divider_md_wht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96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6" name="Picture 11" descr="6716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2" descr="6716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153400" y="2286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219200" y="411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+ Đoạn 4: Phần còn lại.</a:t>
            </a:r>
            <a:endParaRPr lang="en-US" i="1"/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7181" name="Text Box 16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dạy:</a:t>
            </a:r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H="1">
            <a:off x="2755900" y="20574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22300" y="1752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Từ ngữ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3700" y="2362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olidFill>
                  <a:srgbClr val="3333CC"/>
                </a:solidFill>
              </a:rPr>
              <a:t> 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Công trường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69900" y="28829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-Hoà sắc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9900" y="3454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-Điểm tâm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3700" y="3987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Chất phác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81000" y="45847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-Phiên dịch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44500" y="5156200"/>
            <a:ext cx="199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Chuyên gia</a:t>
            </a:r>
          </a:p>
        </p:txBody>
      </p:sp>
      <p:pic>
        <p:nvPicPr>
          <p:cNvPr id="8202" name="Picture 10" descr="anbr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35725"/>
            <a:ext cx="9144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Flwr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130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Flwr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28600" y="0"/>
            <a:ext cx="365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Flwr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91600" y="0"/>
            <a:ext cx="365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737100" y="17526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>
                <a:solidFill>
                  <a:srgbClr val="0000FF"/>
                </a:solidFill>
              </a:rPr>
              <a:t>Luyện đọc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87900" y="235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nhạt loãng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889500" y="27749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gầu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813300" y="330835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khuôn mặt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4229100" y="4495800"/>
            <a:ext cx="114300" cy="508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8610600" y="4559300"/>
            <a:ext cx="88900" cy="457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4622800" y="4940300"/>
            <a:ext cx="76200" cy="457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851400" y="3886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A-lếch-xây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908300" y="4572000"/>
            <a:ext cx="579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/>
              <a:t>    Thế là A-lếch-xây đưa bàn tay vừa to vừa chắc ra nắm lấy bàn tay đầy dầu mỡ của tôi lắc mạnh và nói: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93700" y="5664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Đồng nghiệp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" accel="100000" fill="hold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1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1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" accel="100000" fill="hold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" decel="100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" accel="100000" fill="hold">
                                          <p:stCondLst>
                                            <p:cond delay="9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77" grpId="0"/>
      <p:bldP spid="7183" grpId="0"/>
      <p:bldP spid="7184" grpId="0"/>
      <p:bldP spid="7185" grpId="0"/>
      <p:bldP spid="7186" grpId="0" animBg="1"/>
      <p:bldP spid="7187" grpId="0" animBg="1"/>
      <p:bldP spid="7188" grpId="0" animBg="1"/>
      <p:bldP spid="7190" grpId="0"/>
      <p:bldP spid="7191" grpId="0"/>
      <p:bldP spid="71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2514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1. Anh Thuỷ gặp anh A-lếch-xây ở đâu 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276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</a:rPr>
              <a:t>Hai anh gặp nhau ở công trường xây dựng.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/>
              <a:t>2. Dáng vẻ của anh A-lếch-xây có gì đặc biệt khiến anh Thuỷ chú ý 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3505200"/>
            <a:ext cx="876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just" eaLnBrk="0" hangingPunct="0">
              <a:lnSpc>
                <a:spcPct val="90000"/>
              </a:lnSpc>
              <a:spcBef>
                <a:spcPct val="35000"/>
              </a:spcBef>
            </a:pPr>
            <a:r>
              <a:rPr lang="en-US" i="1">
                <a:solidFill>
                  <a:srgbClr val="0000FF"/>
                </a:solidFill>
              </a:rPr>
              <a:t>- Anh cao lớn, mái tóc vàng óng ửng lên như một mảng nắng.</a:t>
            </a:r>
          </a:p>
          <a:p>
            <a:pPr indent="228600" algn="just" eaLnBrk="0" hangingPunct="0">
              <a:lnSpc>
                <a:spcPct val="90000"/>
              </a:lnSpc>
              <a:spcBef>
                <a:spcPct val="35000"/>
              </a:spcBef>
            </a:pPr>
            <a:r>
              <a:rPr lang="en-US" i="1">
                <a:solidFill>
                  <a:srgbClr val="0000FF"/>
                </a:solidFill>
              </a:rPr>
              <a:t>-Bộ quần áo xanh màu công nhân, thân hình chắc và khoẻ, khuôn mặt to chất phác…</a:t>
            </a:r>
          </a:p>
        </p:txBody>
      </p:sp>
      <p:pic>
        <p:nvPicPr>
          <p:cNvPr id="9222" name="Picture 6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31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54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297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08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ELPH325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343400" y="7162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67310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551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5400" y="0"/>
            <a:ext cx="177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3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3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3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" accel="5000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" accel="5000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2"/>
                </p:tgtEl>
              </p:cMediaNode>
            </p:audio>
          </p:childTnLst>
        </p:cTn>
      </p:par>
    </p:tnLst>
    <p:bldLst>
      <p:bldP spid="8194" grpId="0"/>
      <p:bldP spid="8194" grpId="1"/>
      <p:bldP spid="8195" grpId="0"/>
      <p:bldP spid="8195" grpId="1"/>
      <p:bldP spid="8196" grpId="0"/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25146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just" eaLnBrk="0" hangingPunct="0">
              <a:spcBef>
                <a:spcPct val="50000"/>
              </a:spcBef>
            </a:pPr>
            <a:r>
              <a:rPr lang="en-US"/>
              <a:t>3. Cuộc gặp gỡ giữa hai người bạn đồng nghiệp diễn ra như thế nào?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3265488"/>
            <a:ext cx="8915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92100" algn="just" eaLnBrk="0" hangingPunct="0">
              <a:spcBef>
                <a:spcPct val="50000"/>
              </a:spcBef>
            </a:pPr>
            <a:r>
              <a:rPr lang="en-US" i="1"/>
              <a:t>Cuộc gặp gỡ giữa hai người bạn đồng nghiệp diễn ra:</a:t>
            </a:r>
            <a:r>
              <a:rPr lang="en-US"/>
              <a:t> </a:t>
            </a:r>
            <a:r>
              <a:rPr lang="en-US" i="1">
                <a:solidFill>
                  <a:srgbClr val="0000FF"/>
                </a:solidFill>
              </a:rPr>
              <a:t>chân thành, hữu nghị, thân thiết, …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514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77800" eaLnBrk="0" hangingPunct="0">
              <a:spcBef>
                <a:spcPct val="50000"/>
              </a:spcBef>
            </a:pPr>
            <a:r>
              <a:rPr lang="en-US"/>
              <a:t>4. Chi tiết nào trong bài khiến em nhớ nhất? Vì sao?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0" y="6400800"/>
            <a:ext cx="9144000" cy="476250"/>
            <a:chOff x="0" y="4020"/>
            <a:chExt cx="5760" cy="300"/>
          </a:xfrm>
        </p:grpSpPr>
        <p:pic>
          <p:nvPicPr>
            <p:cNvPr id="10252" name="Picture 6" descr="pink_flower_divider_md_wht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Picture 7" descr="pink_flower_divider_md_wht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24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Picture 8" descr="pink_flower_divider_md_wht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96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6" name="Picture 9" descr="6716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0" descr="6716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229600" y="1524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  <p:sp>
        <p:nvSpPr>
          <p:cNvPr id="10251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6" dur="1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8" grpId="1"/>
      <p:bldP spid="9219" grpId="0"/>
      <p:bldP spid="9219" grpId="1"/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16764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just" eaLnBrk="0" hangingPunct="0">
              <a:spcBef>
                <a:spcPct val="50000"/>
              </a:spcBef>
            </a:pPr>
            <a:r>
              <a:rPr lang="en-US"/>
              <a:t>Bài văn cho thấy tình cảm gì giữa chuyên gia nước bạn với công nhân Việt Nam?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0" y="6400800"/>
            <a:ext cx="9144000" cy="476250"/>
            <a:chOff x="0" y="4020"/>
            <a:chExt cx="5760" cy="300"/>
          </a:xfrm>
        </p:grpSpPr>
        <p:pic>
          <p:nvPicPr>
            <p:cNvPr id="11277" name="Picture 4" descr="pink_flower_divider_md_wht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8" name="Picture 5" descr="pink_flower_divider_md_wht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4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9" name="Picture 6" descr="pink_flower_divider_md_wht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96" y="4020"/>
              <a:ext cx="2064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268" name="Picture 7" descr="67169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1524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67169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229600" y="1524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ELPH328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7467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152400" y="138113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u="sng"/>
              <a:t>Môn: Tập đọc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90600" y="152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0099"/>
                </a:solidFill>
              </a:rPr>
              <a:t>Nội dung: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1981200" y="2057400"/>
            <a:ext cx="6477000" cy="1447800"/>
          </a:xfrm>
          <a:prstGeom prst="wedgeRoundRectCallout">
            <a:avLst>
              <a:gd name="adj1" fmla="val -42477"/>
              <a:gd name="adj2" fmla="val -62500"/>
              <a:gd name="adj3" fmla="val 16667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indent="342900" algn="just">
              <a:lnSpc>
                <a:spcPct val="120000"/>
              </a:lnSpc>
              <a:spcBef>
                <a:spcPct val="10000"/>
              </a:spcBef>
            </a:pPr>
            <a:r>
              <a:rPr lang="en-US" sz="2800">
                <a:solidFill>
                  <a:srgbClr val="0000FF"/>
                </a:solidFill>
              </a:rPr>
              <a:t>Tình hữu nghị của chuyên gia nước bạn với công nhân Việt Nam.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2209800" y="1066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Một chuyên gia máy xúc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1066800" y="111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/>
              <a:t>Bài dạy</a:t>
            </a:r>
            <a:r>
              <a:rPr lang="en-US"/>
              <a:t>:</a:t>
            </a:r>
          </a:p>
        </p:txBody>
      </p:sp>
      <p:sp>
        <p:nvSpPr>
          <p:cNvPr id="11276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5" presetClass="entr" presetSubtype="0" repeatCount="2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9"/>
                </p:tgtEl>
              </p:cMediaNode>
            </p:audio>
          </p:childTnLst>
        </p:cTn>
      </p:par>
    </p:tnLst>
    <p:bldLst>
      <p:bldP spid="10242" grpId="0"/>
      <p:bldP spid="10242" grpId="1"/>
      <p:bldP spid="10251" grpId="0"/>
      <p:bldP spid="102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505</Words>
  <Application>Microsoft Office PowerPoint</Application>
  <PresentationFormat>On-screen Show (4:3)</PresentationFormat>
  <Paragraphs>73</Paragraphs>
  <Slides>13</Slides>
  <Notes>0</Notes>
  <HiddenSlides>0</HiddenSlides>
  <MMClips>5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PHONG VU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CHÂU THÀNH. TRƯỜNG TIỂU HỌC LONG TRÌ</dc:title>
  <dc:creator>TRUNG TAM BAO HANH</dc:creator>
  <cp:lastModifiedBy>CSTeam</cp:lastModifiedBy>
  <cp:revision>101</cp:revision>
  <dcterms:created xsi:type="dcterms:W3CDTF">2011-09-18T17:15:25Z</dcterms:created>
  <dcterms:modified xsi:type="dcterms:W3CDTF">2016-06-30T02:55:41Z</dcterms:modified>
</cp:coreProperties>
</file>